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12192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25CF9D-DD7B-43CA-AD8F-08199BE79A0A}" type="datetimeFigureOut">
              <a:rPr lang="ru-RU"/>
              <a:t>28.07.2021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78793-E2B7-4F8D-8BC5-56514F18CC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25CF9D-DD7B-43CA-AD8F-08199BE79A0A}" type="datetimeFigureOut">
              <a:rPr lang="ru-RU"/>
              <a:t>28.07.2021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78793-E2B7-4F8D-8BC5-56514F18CC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25CF9D-DD7B-43CA-AD8F-08199BE79A0A}" type="datetimeFigureOut">
              <a:rPr lang="ru-RU"/>
              <a:t>28.07.2021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78793-E2B7-4F8D-8BC5-56514F18CC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25CF9D-DD7B-43CA-AD8F-08199BE79A0A}" type="datetimeFigureOut">
              <a:rPr lang="ru-RU"/>
              <a:t>28.07.2021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78793-E2B7-4F8D-8BC5-56514F18CC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25CF9D-DD7B-43CA-AD8F-08199BE79A0A}" type="datetimeFigureOut">
              <a:rPr lang="ru-RU"/>
              <a:t>28.07.2021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78793-E2B7-4F8D-8BC5-56514F18CC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25CF9D-DD7B-43CA-AD8F-08199BE79A0A}" type="datetimeFigureOut">
              <a:rPr lang="ru-RU"/>
              <a:t>28.07.2021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78793-E2B7-4F8D-8BC5-56514F18CC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25CF9D-DD7B-43CA-AD8F-08199BE79A0A}" type="datetimeFigureOut">
              <a:rPr lang="ru-RU"/>
              <a:t>28.07.2021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78793-E2B7-4F8D-8BC5-56514F18CC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25CF9D-DD7B-43CA-AD8F-08199BE79A0A}" type="datetimeFigureOut">
              <a:rPr lang="ru-RU"/>
              <a:t>28.07.2021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78793-E2B7-4F8D-8BC5-56514F18CC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25CF9D-DD7B-43CA-AD8F-08199BE79A0A}" type="datetimeFigureOut">
              <a:rPr lang="ru-RU"/>
              <a:t>28.07.2021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78793-E2B7-4F8D-8BC5-56514F18CC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25CF9D-DD7B-43CA-AD8F-08199BE79A0A}" type="datetimeFigureOut">
              <a:rPr lang="ru-RU"/>
              <a:t>28.07.2021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78793-E2B7-4F8D-8BC5-56514F18CC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25CF9D-DD7B-43CA-AD8F-08199BE79A0A}" type="datetimeFigureOut">
              <a:rPr lang="ru-RU"/>
              <a:t>28.07.2021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278793-E2B7-4F8D-8BC5-56514F18CC7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5CF9D-DD7B-43CA-AD8F-08199BE79A0A}" type="datetimeFigureOut">
              <a:rPr lang="ru-RU"/>
              <a:t>28.07.2021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278793-E2B7-4F8D-8BC5-56514F18CC7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Желчный пузырь. Эпидемия перегибов и загибов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" name="Picture 2" descr="https://puzyr.info/wp-content/uploads/2019/07/zhelchegonnye-travy-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62250" y="2569565"/>
            <a:ext cx="6667500" cy="3390900"/>
          </a:xfrm>
          <a:prstGeom prst="rect">
            <a:avLst/>
          </a:prstGeom>
          <a:noFill/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УЗИ диагностика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4"/>
            <a:ext cx="4126992" cy="4474591"/>
          </a:xfrm>
        </p:spPr>
        <p:txBody>
          <a:bodyPr/>
          <a:lstStyle/>
          <a:p>
            <a:pPr algn="just">
              <a:defRPr/>
            </a:pPr>
            <a:r>
              <a:rPr lang="ru-RU"/>
              <a:t>Ультразвуковой метод исследования (УЗИ) стал своего рода «золотым стандартом» оценки состояния органов брюшной полости. Благодаря УЗИ значительно сокращается время диагностического поиска.</a:t>
            </a:r>
            <a:endParaRPr/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91404" y="1951036"/>
            <a:ext cx="5633796" cy="4223766"/>
          </a:xfrm>
          <a:prstGeom prst="rect">
            <a:avLst/>
          </a:prstGeom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Врач непосредственно участвует в получении изображения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0" y="1825624"/>
            <a:ext cx="6464808" cy="4895809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ru-RU"/>
              <a:t>Ультразвук нередко выявляет деформацию желчного пузыря и утолщение его стенок, при том что компьютерная томография, как правило, этой патологии не обнаруживает</a:t>
            </a:r>
            <a:endParaRPr/>
          </a:p>
          <a:p>
            <a:pPr algn="just">
              <a:defRPr/>
            </a:pPr>
            <a:r>
              <a:rPr lang="ru-RU"/>
              <a:t>В отличие от компьютерной магнитно-резонансной томографии, при ультразвуковом методе исследования врач непосредственно участвует в получении изображения, что имеет свои плюсы и минусы.</a:t>
            </a:r>
            <a:endParaRPr/>
          </a:p>
          <a:p>
            <a:pPr algn="just">
              <a:defRPr/>
            </a:pPr>
            <a:r>
              <a:rPr lang="ru-RU"/>
              <a:t> Положительный момент — возможность более целенаправленного и детального исследования объекта, отрицательным служит так называемый человеческий фактор (ведь качество изображения и его расшифровка в значительной степени зависят от опыта исследователя и верности выбранных методик).</a:t>
            </a:r>
            <a:br>
              <a:rPr lang="ru-RU"/>
            </a:br>
            <a:endParaRPr lang="ru-RU"/>
          </a:p>
        </p:txBody>
      </p:sp>
      <p:pic>
        <p:nvPicPr>
          <p:cNvPr id="6" name="Picture 2" descr="https://avatars.mds.yandex.net/get-zen_doc/1712971/pub_5dae9ccb8600e100b133bc4b_5dae9d28c49f2900b0a11b47/scale_120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915508" y="2090057"/>
            <a:ext cx="4945057" cy="3293486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92580" y="60286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/>
              <a:t>Желчный пузырь практически постоянно меняет форму, кроме того, слизистая оболочка образует в его стенках ходы Рокитанского–Ашоффа.</a:t>
            </a:r>
            <a:endParaRPr/>
          </a:p>
        </p:txBody>
      </p:sp>
      <p:pic>
        <p:nvPicPr>
          <p:cNvPr id="5" name="Picture 2" descr="https://cf.ppt-online.org/files2/slide/j/J9Igk1yb3KB6CfQXlrHnMqpTx4cvhLVoG5sOUdtZaR/slide-1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57548" y="1928432"/>
            <a:ext cx="8465838" cy="4745500"/>
          </a:xfrm>
          <a:prstGeom prst="rect">
            <a:avLst/>
          </a:prstGeom>
          <a:noFill/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</a:rPr>
              <a:t> Специальных лечебно-профилактических мер при деформациях желчного пузыря предпринимать не нужно!</a:t>
            </a:r>
            <a:br>
              <a:rPr lang="ru-RU" sz="2800" b="1">
                <a:solidFill>
                  <a:srgbClr val="FF0000"/>
                </a:solidFill>
              </a:rPr>
            </a:br>
            <a:r>
              <a:rPr lang="ru-RU" sz="2800" b="1">
                <a:solidFill>
                  <a:srgbClr val="FF0000"/>
                </a:solidFill>
              </a:rPr>
              <a:t/>
            </a:r>
            <a:br>
              <a:rPr lang="ru-RU" sz="2800" b="1">
                <a:solidFill>
                  <a:srgbClr val="FF0000"/>
                </a:solidFill>
              </a:rPr>
            </a:b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5" name="Picture 2" descr="http://i.mycdn.me/i?r=AzEPZsRbOZEKgBhR0XGMT1RkbCbrSAT3TI8FdSQlKiPaMqaKTM5SRkZCeTgDn6uOyic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29352" y="1443543"/>
            <a:ext cx="9753600" cy="5105401"/>
          </a:xfrm>
          <a:prstGeom prst="rect">
            <a:avLst/>
          </a:prstGeom>
          <a:noFill/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Камни в желчном пузыре </a:t>
            </a:r>
          </a:p>
        </p:txBody>
      </p:sp>
      <p:pic>
        <p:nvPicPr>
          <p:cNvPr id="5" name="Picture 2" descr="http://holest.ru/wp-content/uploads/2018/09/%D0%A5%D0%BE%D0%BB%D0%B5%D1%81%D1%82%D0%B5%D1%80%D0%B8%D0%BD%D0%BE%D0%B2%D1%8B%D0%B5-%D0%BA%D0%B0%D0%BC%D0%BD%D0%B8-%D0%B2-%D0%B6%D0%B5%D0%BB%D1%87%D0%BD%D0%BE%D0%BC-%D0%BF%D1%83%D0%B7%D1%8B%D1%80%D0%B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954481" y="1752053"/>
            <a:ext cx="3182550" cy="1809029"/>
          </a:xfrm>
          <a:prstGeom prst="rect">
            <a:avLst/>
          </a:prstGeom>
          <a:noFill/>
        </p:spPr>
      </p:pic>
      <p:pic>
        <p:nvPicPr>
          <p:cNvPr id="6" name="Picture 4" descr="https://alternativa-mc.ru/wp-content/uploads/imag01-197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852895" y="4073852"/>
            <a:ext cx="3284136" cy="2308699"/>
          </a:xfrm>
          <a:prstGeom prst="rect">
            <a:avLst/>
          </a:prstGeom>
          <a:noFill/>
        </p:spPr>
      </p:pic>
      <p:pic>
        <p:nvPicPr>
          <p:cNvPr id="7" name="Picture 6" descr="https://chtoikak.ru/wp-content/uploads/2018/01/%D0%B1%D1%88%D1%89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426564" y="1752053"/>
            <a:ext cx="3059347" cy="1809029"/>
          </a:xfrm>
          <a:prstGeom prst="rect">
            <a:avLst/>
          </a:prstGeom>
          <a:noFill/>
        </p:spPr>
      </p:pic>
      <p:pic>
        <p:nvPicPr>
          <p:cNvPr id="8" name="Picture 10" descr="https://www.kleo.ru/img/articles/92-4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7436563" y="4084697"/>
            <a:ext cx="3049348" cy="2287011"/>
          </a:xfrm>
          <a:prstGeom prst="rect">
            <a:avLst/>
          </a:prstGeom>
          <a:noFill/>
        </p:spPr>
      </p:pic>
      <p:pic>
        <p:nvPicPr>
          <p:cNvPr id="9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206336" y="329499"/>
            <a:ext cx="1051560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/>
              <a:t>В больницу города Нонг Кхай (Таиланд) поступила 60-летняя женщина. Она жаловалась на боли в животе. Медики обследовали пациентку и обнаружили в ее желчном пузыре скопление камней. Во время сорокаминутной операции хирурги извлекли 1 898 камней. </a:t>
            </a:r>
            <a:endParaRPr/>
          </a:p>
        </p:txBody>
      </p:sp>
      <p:sp>
        <p:nvSpPr>
          <p:cNvPr id="5" name="AutoShape 2" descr="https://doc-tv.ru/upload/images/xl/a0/a021cd4834dee89802dd6c537492ba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" name="Picture 8" descr="https://lechusdoma.ru/wp-content/uploads/soderzhimoe-zhelchnogo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750913" y="2469654"/>
            <a:ext cx="4716194" cy="3515510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Желчекаменная болезнь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636320" y="1516867"/>
            <a:ext cx="626668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ru-RU"/>
              <a:t>Факторы которые приводят к образованию камней:</a:t>
            </a:r>
          </a:p>
          <a:p>
            <a:pPr lvl="0">
              <a:defRPr/>
            </a:pPr>
            <a:r>
              <a:rPr lang="ru-RU"/>
              <a:t>застой желчи;</a:t>
            </a:r>
            <a:endParaRPr/>
          </a:p>
          <a:p>
            <a:pPr lvl="0">
              <a:defRPr/>
            </a:pPr>
            <a:r>
              <a:rPr lang="ru-RU"/>
              <a:t>малоподвижный образ жизни;</a:t>
            </a:r>
            <a:endParaRPr/>
          </a:p>
          <a:p>
            <a:pPr lvl="0">
              <a:defRPr/>
            </a:pPr>
            <a:r>
              <a:rPr lang="ru-RU"/>
              <a:t>избыточный вес;</a:t>
            </a:r>
            <a:endParaRPr/>
          </a:p>
          <a:p>
            <a:pPr lvl="0">
              <a:defRPr/>
            </a:pPr>
            <a:r>
              <a:rPr lang="ru-RU"/>
              <a:t>питание жирными продуктами (основная составная часть большинства желчных камней — холестерин).</a:t>
            </a:r>
            <a:endParaRPr/>
          </a:p>
          <a:p>
            <a:pPr>
              <a:defRPr/>
            </a:pPr>
            <a:r>
              <a:rPr lang="ru-RU"/>
              <a:t>наследственная предрасположенность</a:t>
            </a:r>
            <a:endParaRPr/>
          </a:p>
          <a:p>
            <a:pPr>
              <a:defRPr/>
            </a:pPr>
            <a:r>
              <a:rPr lang="ru-RU"/>
              <a:t> сахарный диабет</a:t>
            </a:r>
          </a:p>
          <a:p>
            <a:pPr>
              <a:defRPr/>
            </a:pPr>
            <a:r>
              <a:rPr lang="ru-RU"/>
              <a:t> длительное употребление противозачаточных таблеток. </a:t>
            </a:r>
            <a:endParaRPr/>
          </a:p>
          <a:p>
            <a:pPr>
              <a:defRPr/>
            </a:pPr>
            <a:r>
              <a:rPr lang="ru-RU"/>
              <a:t> голодание</a:t>
            </a:r>
          </a:p>
          <a:p>
            <a:pPr lvl="0">
              <a:defRPr/>
            </a:pPr>
            <a:endParaRPr lang="ru-RU"/>
          </a:p>
          <a:p>
            <a:pPr>
              <a:defRPr/>
            </a:pPr>
            <a:endParaRPr lang="ru-RU" b="1"/>
          </a:p>
        </p:txBody>
      </p:sp>
      <p:pic>
        <p:nvPicPr>
          <p:cNvPr id="6" name="Picture 2" descr="https://s3-eu-central-1.amazonaws.com/allmwru/wp-content/uploads/2018/01/30120050/PORTAL-all-mw.ru-2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104888" y="1825625"/>
            <a:ext cx="4956656" cy="3295156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Лапароскопия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0009" y="2045853"/>
            <a:ext cx="6829301" cy="4552867"/>
          </a:xfrm>
          <a:prstGeom prst="rect">
            <a:avLst/>
          </a:prstGeom>
        </p:spPr>
      </p:pic>
      <p:pic>
        <p:nvPicPr>
          <p:cNvPr id="6" name="Picture 4" descr="https://bolitpechen.ru/wp-content/uploads/2018/07/laparoskopicheskaya-operatsiya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551367" y="2045853"/>
            <a:ext cx="4126242" cy="4552867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Литотрипсия</a:t>
            </a:r>
          </a:p>
        </p:txBody>
      </p:sp>
      <p:pic>
        <p:nvPicPr>
          <p:cNvPr id="5" name="Picture 4" descr="http://medoverseas.ru/upload/iblock/d2f/5_b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155933" y="1690688"/>
            <a:ext cx="5880133" cy="4245656"/>
          </a:xfrm>
          <a:prstGeom prst="rect">
            <a:avLst/>
          </a:prstGeom>
          <a:noFill/>
        </p:spPr>
      </p:pic>
      <p:sp>
        <p:nvSpPr>
          <p:cNvPr id="6" name="Прямоугольник 3"/>
          <p:cNvSpPr/>
          <p:nvPr/>
        </p:nvSpPr>
        <p:spPr bwMode="auto">
          <a:xfrm>
            <a:off x="106878" y="6211669"/>
            <a:ext cx="12085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555555"/>
                </a:solidFill>
                <a:latin typeface="Roboto"/>
              </a:rPr>
              <a:t>Желчные камни могут появиться из-за переизбытка холестерина в организме. Необходимо регулярно обследоваться, чтобы избежать серьезных последствий</a:t>
            </a:r>
            <a:endParaRPr lang="ru-RU"/>
          </a:p>
        </p:txBody>
      </p:sp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 cap="all">
                <a:solidFill>
                  <a:schemeClr val="accent6">
                    <a:lumMod val="50000"/>
                  </a:schemeClr>
                </a:solidFill>
              </a:rPr>
              <a:t>ОСОБЕННОСТИ ДИЕТЫ «СТОЛ №5»</a:t>
            </a:r>
            <a:endParaRPr lang="ru-RU" b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97575" y="1582570"/>
            <a:ext cx="8396847" cy="4723227"/>
          </a:xfrm>
          <a:prstGeom prst="rect">
            <a:avLst/>
          </a:prstGeom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</a:rPr>
              <a:t> Функции желчного пузыря: накопительная, концентрационная, сократительная, секреторная, ферментативная и регуляторная.</a:t>
            </a: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92808" y="1591056"/>
            <a:ext cx="8775192" cy="4809743"/>
          </a:xfrm>
          <a:prstGeom prst="rect">
            <a:avLst/>
          </a:prstGeom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 Диета №5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Прямоугольник 5"/>
          <p:cNvSpPr/>
          <p:nvPr/>
        </p:nvSpPr>
        <p:spPr bwMode="auto">
          <a:xfrm>
            <a:off x="356259" y="1508167"/>
            <a:ext cx="10474037" cy="507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Roboto"/>
              </a:rPr>
              <a:t>Можно: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latin typeface="Roboto"/>
              </a:rPr>
              <a:t>Мясо нежирных сортов: говядину, телятину, индейку, кролика, курицу — в виде паровых котлет или фрикаделек; говяжьи сосиски.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latin typeface="Roboto"/>
              </a:rPr>
              <a:t>Борщ и щи без мяса.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latin typeface="Roboto"/>
              </a:rPr>
              <a:t>Некислые фрукты и ягоды, варенье из сладких фруктов и ягод.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latin typeface="Roboto"/>
              </a:rPr>
              <a:t>Черную икру, рыбу нежирных сортов: треску, навагу, судака.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latin typeface="Roboto"/>
              </a:rPr>
              <a:t>Вермишель, макароны.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latin typeface="Roboto"/>
              </a:rPr>
              <a:t>Хлеб вчерашней выпечки, сухари, сухое печенье, печенье из несдобного теста, сухие бисквиты.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latin typeface="Roboto"/>
              </a:rPr>
              <a:t>Сахар, мед, зефир, пастилу, мармелад — в день не более 70 г.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latin typeface="Roboto"/>
              </a:rPr>
              <a:t>Легкоусвояемые масла: растительное (оливковое, подсолнечное, кукурузное), сливочное (в ограниченном количестве).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latin typeface="Roboto"/>
              </a:rPr>
              <a:t>Овощные и фруктовые соки, травяной или некрепкий чай, кофе с молоком.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latin typeface="Roboto"/>
              </a:rPr>
              <a:t>Молочные продукты: свежий творог, обезжиренный, молоко, кефир, простоквашу (не более 200 г в день). Сметану только для заправки.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>
                <a:latin typeface="Roboto"/>
              </a:rPr>
              <a:t>Травы и некоторые пряности в ограниченном количестве: укроп, петрушку, корицу, лавровый лист, ваниль.</a:t>
            </a:r>
            <a:endParaRPr/>
          </a:p>
          <a:p>
            <a:pPr>
              <a:defRPr/>
            </a:pPr>
            <a:r>
              <a:rPr lang="ru-RU" b="1">
                <a:solidFill>
                  <a:srgbClr val="555555"/>
                </a:solidFill>
                <a:latin typeface="Roboto"/>
              </a:rPr>
              <a:t> </a:t>
            </a:r>
            <a:endParaRPr lang="ru-RU" b="1" i="0">
              <a:solidFill>
                <a:srgbClr val="555555"/>
              </a:solidFill>
              <a:latin typeface="Roboto"/>
            </a:endParaRPr>
          </a:p>
        </p:txBody>
      </p:sp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 Диета №5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ru-RU" b="1"/>
              <a:t>Нельзя:</a:t>
            </a:r>
            <a:endParaRPr/>
          </a:p>
          <a:p>
            <a:pPr>
              <a:defRPr/>
            </a:pPr>
            <a:r>
              <a:rPr lang="ru-RU"/>
              <a:t>Свиное сало, маргарин, шпик, консервы, бобовые культуры.</a:t>
            </a:r>
            <a:endParaRPr/>
          </a:p>
          <a:p>
            <a:pPr>
              <a:defRPr/>
            </a:pPr>
            <a:r>
              <a:rPr lang="ru-RU"/>
              <a:t>Супы на грибном, рыбном, мясном бульоне.</a:t>
            </a:r>
            <a:endParaRPr/>
          </a:p>
          <a:p>
            <a:pPr>
              <a:defRPr/>
            </a:pPr>
            <a:r>
              <a:rPr lang="ru-RU"/>
              <a:t>Мясо жирных сортов: свинину, окорока, жирные колбасы, жирные сорта птицы, рыбы.</a:t>
            </a:r>
            <a:endParaRPr/>
          </a:p>
          <a:p>
            <a:pPr>
              <a:defRPr/>
            </a:pPr>
            <a:r>
              <a:rPr lang="ru-RU"/>
              <a:t>Сливки, острые сыры.</a:t>
            </a:r>
            <a:endParaRPr/>
          </a:p>
          <a:p>
            <a:pPr>
              <a:defRPr/>
            </a:pPr>
            <a:r>
              <a:rPr lang="ru-RU"/>
              <a:t>Крутые и сырые яйца, яичницу-глазунью.</a:t>
            </a:r>
            <a:endParaRPr/>
          </a:p>
          <a:p>
            <a:pPr>
              <a:defRPr/>
            </a:pPr>
            <a:r>
              <a:rPr lang="ru-RU"/>
              <a:t>Орехи, шоколад, какао, торты, пирожное, мороженое.</a:t>
            </a:r>
            <a:endParaRPr/>
          </a:p>
          <a:p>
            <a:pPr>
              <a:defRPr/>
            </a:pPr>
            <a:r>
              <a:rPr lang="ru-RU"/>
              <a:t>Лук, шпинат, редис, чеснок, цветную капусту, репу.</a:t>
            </a:r>
            <a:endParaRPr/>
          </a:p>
          <a:p>
            <a:pPr>
              <a:defRPr/>
            </a:pPr>
            <a:r>
              <a:rPr lang="ru-RU"/>
              <a:t>Алкоголь, уксус, газированные напитки.</a:t>
            </a:r>
            <a:endParaRPr/>
          </a:p>
          <a:p>
            <a:pPr>
              <a:defRPr/>
            </a:pPr>
            <a:r>
              <a:rPr lang="ru-RU"/>
              <a:t>При диете «Стол №5» рекомендуется ограниченное потребление соли, не более 10 г в день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24814" y="0"/>
            <a:ext cx="7142372" cy="6858000"/>
          </a:xfrm>
          <a:prstGeom prst="rect">
            <a:avLst/>
          </a:prstGeom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В среднем за сутки в организме человека образуется 500–700 мл желчи.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" name="Picture 2" descr="https://www.zdorovieinfo.ru/wp-content/uploads/2019/05/shutterstock_78904185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801977" y="1578550"/>
            <a:ext cx="8588045" cy="4835070"/>
          </a:xfrm>
          <a:prstGeom prst="rect">
            <a:avLst/>
          </a:prstGeom>
          <a:noFill/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zapechen.ru/wp-content/uploads/2017/09/Foto-7-1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959681" y="2392878"/>
            <a:ext cx="6457950" cy="28575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Образование желчи</a:t>
            </a:r>
            <a:endParaRPr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 bwMode="auto">
          <a:xfrm>
            <a:off x="95003" y="1825625"/>
            <a:ext cx="6353298" cy="4634552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ru-RU"/>
              <a:t>В отличие от работы других органов пищеварительной системы (желудок, поджелудочная железа) образование желчи в печени — процесс непрерывный. </a:t>
            </a:r>
          </a:p>
          <a:p>
            <a:pPr algn="just">
              <a:defRPr/>
            </a:pPr>
            <a:r>
              <a:rPr lang="ru-RU"/>
              <a:t>Однако ее поступление в кишечник в норме происходит преимущественно в процессе пищеварения.</a:t>
            </a:r>
            <a:endParaRPr/>
          </a:p>
          <a:p>
            <a:pPr algn="just">
              <a:defRPr/>
            </a:pPr>
            <a:r>
              <a:rPr lang="ru-RU"/>
              <a:t> Это обеспечивается резервуарной функцией желчного пузыря и его ритмическими сокращениями с последовательным расслаблением упомянутого сфинктера Люткенса и затем сфинктера Одди, расположенного в месте впадения общего желчного протока в кишку.</a:t>
            </a:r>
            <a:br>
              <a:rPr lang="ru-RU"/>
            </a:br>
            <a:endParaRPr lang="ru-RU"/>
          </a:p>
        </p:txBody>
      </p:sp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002792" y="15280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Дискинезия желчевыводящих путей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784860" y="1462088"/>
            <a:ext cx="4610100" cy="435133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/>
              <a:t>Дискинезия (дисфункция) желчных путей — несогласованное, несвоевременное, недостаточное или чрезмерное сокращение желчного пузыря и желчных протоков.</a:t>
            </a:r>
            <a:endParaRPr/>
          </a:p>
        </p:txBody>
      </p:sp>
      <p:sp>
        <p:nvSpPr>
          <p:cNvPr id="6" name="Прямоугольник 3"/>
          <p:cNvSpPr/>
          <p:nvPr/>
        </p:nvSpPr>
        <p:spPr bwMode="auto">
          <a:xfrm>
            <a:off x="82296" y="5934670"/>
            <a:ext cx="12109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нарушения опорожнения желчного пузыря встречаются у многих людей с камнями в пузыре, однако у большинства из них (80%) никогда не появляется таких болевых симптомов!</a:t>
            </a:r>
            <a:br>
              <a:rPr lang="ru-RU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endParaRPr lang="ru-RU"/>
          </a:p>
        </p:txBody>
      </p:sp>
      <p:pic>
        <p:nvPicPr>
          <p:cNvPr id="7" name="Picture 2" descr="http://pomedicine.ru/uploads/posts/2016-06/1466572062_ellen-page_1920x1200_sc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867606" y="1182645"/>
            <a:ext cx="6019800" cy="3924301"/>
          </a:xfrm>
          <a:prstGeom prst="rect">
            <a:avLst/>
          </a:prstGeom>
          <a:noFill/>
        </p:spPr>
      </p:pic>
      <p:pic>
        <p:nvPicPr>
          <p:cNvPr id="8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Выброс желчи в желудок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46314" y="1825625"/>
            <a:ext cx="5004816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При каждом приеме пищи желчный пузырь сокращается. Опорожнение осуществляется несколькими чередующимися фазами сокращений и расслаблений и происходит в течение 30 минут в зависимости от объема и качества пищи, а также других факторов.</a:t>
            </a:r>
            <a:br>
              <a:rPr lang="ru-RU"/>
            </a:br>
            <a:endParaRPr lang="ru-RU"/>
          </a:p>
        </p:txBody>
      </p:sp>
      <p:pic>
        <p:nvPicPr>
          <p:cNvPr id="6" name="Picture 2" descr="https://etozheludok.ru/wp-content/uploads/2018/04/zhelch-v-zheludke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664530" y="1969840"/>
            <a:ext cx="6364293" cy="3714751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Пища и желчь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4"/>
            <a:ext cx="5114543" cy="5032375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/>
              <a:t>Пища с высоким содержанием жиров способствует уменьшению объема желчного пузыря на 80%. </a:t>
            </a:r>
          </a:p>
          <a:p>
            <a:pPr algn="just">
              <a:defRPr/>
            </a:pPr>
            <a:r>
              <a:rPr lang="ru-RU"/>
              <a:t>Желчь при этом поступает в кишечник, где и участвует в пищеварении. </a:t>
            </a:r>
          </a:p>
          <a:p>
            <a:pPr algn="just">
              <a:defRPr/>
            </a:pPr>
            <a:r>
              <a:rPr lang="ru-RU"/>
              <a:t>Еда инициирует около 75% опорожнений желчного пузыря, примерно 25% выброс желчи происходит во время голодания, периодически, каждые 100–120 минут.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6" name="Picture 2" descr="https://slideplayer.com/slide/7006907/24/images/9/Esophagus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96000" y="1947553"/>
            <a:ext cx="5909899" cy="4432425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Закупорки протоков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4785360" cy="4351338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ru-RU"/>
              <a:t>Задержка выделения желчи может возникать из-за закупорки протоков продуктами воспаления, камнем или вследствие сдавления опухолью (в этих случаях желчный пузырь может достигать огромных размеров, но он безболезнен) и при функциональных расстройствах в виде нарушения сокращения мышц желчного пузыря и других отделов желчевыводящей системы. Моторика желчных путей часто нарушается вследствие рефлекторных воздействий и сложности регуляторных механизмов.</a:t>
            </a:r>
            <a:endParaRPr/>
          </a:p>
        </p:txBody>
      </p:sp>
      <p:pic>
        <p:nvPicPr>
          <p:cNvPr id="6" name="Picture 2" descr="https://avatars.mds.yandex.net/get-zen_doc/1889358/pub_5d451a301d656a00ad80aaa0_5d45320f80879d00b0933db5/scale_120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335279" y="2396658"/>
            <a:ext cx="5018521" cy="2822918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>Врожденные варианты строения желчного пузыря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4611624" cy="4351338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/>
              <a:t>Официальная классификация болезней предусматривает только одну врожденную аномалию (порок развития) желчного пузыря, а именно его недоразвитие или вообще отсутствие (агенезия, аплазия и гипоплазия желчного пузыря). На практике нередки другие особенности анатомического строения желчного пузыря, которые педиатры иногда трактуют как пороки развития</a:t>
            </a:r>
            <a:endParaRPr/>
          </a:p>
        </p:txBody>
      </p:sp>
      <p:pic>
        <p:nvPicPr>
          <p:cNvPr id="6" name="Picture 2" descr="https://m.ilive.com.ua/sites/default/files/zhelchnyy-puzyr-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970815" y="1212768"/>
            <a:ext cx="5070763" cy="5496790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805</Words>
  <Application>Microsoft Office PowerPoint</Application>
  <DocSecurity>0</DocSecurity>
  <PresentationFormat>Широкоэкранный</PresentationFormat>
  <Paragraphs>69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Times New Roman</vt:lpstr>
      <vt:lpstr>Verdana</vt:lpstr>
      <vt:lpstr>Тема Office</vt:lpstr>
      <vt:lpstr>Желчный пузырь. Эпидемия перегибов и загибов </vt:lpstr>
      <vt:lpstr> Функции желчного пузыря: накопительная, концентрационная, сократительная, секреторная, ферментативная и регуляторная. </vt:lpstr>
      <vt:lpstr>В среднем за сутки в организме человека образуется 500–700 мл желчи. </vt:lpstr>
      <vt:lpstr>Образование желчи</vt:lpstr>
      <vt:lpstr>Дискинезия желчевыводящих путей</vt:lpstr>
      <vt:lpstr>Выброс желчи в желудок</vt:lpstr>
      <vt:lpstr>Пища и желчь</vt:lpstr>
      <vt:lpstr>Закупорки протоков</vt:lpstr>
      <vt:lpstr>Врожденные варианты строения желчного пузыря</vt:lpstr>
      <vt:lpstr>УЗИ диагностика</vt:lpstr>
      <vt:lpstr>Врач непосредственно участвует в получении изображения</vt:lpstr>
      <vt:lpstr>Желчный пузырь практически постоянно меняет форму, кроме того, слизистая оболочка образует в его стенках ходы Рокитанского–Ашоффа.</vt:lpstr>
      <vt:lpstr> Специальных лечебно-профилактических мер при деформациях желчного пузыря предпринимать не нужно!  </vt:lpstr>
      <vt:lpstr>Камни в желчном пузыре </vt:lpstr>
      <vt:lpstr>В больницу города Нонг Кхай (Таиланд) поступила 60-летняя женщина. Она жаловалась на боли в животе. Медики обследовали пациентку и обнаружили в ее желчном пузыре скопление камней. Во время сорокаминутной операции хирурги извлекли 1 898 камней. </vt:lpstr>
      <vt:lpstr>Желчекаменная болезнь</vt:lpstr>
      <vt:lpstr>Лапароскопия</vt:lpstr>
      <vt:lpstr>Литотрипсия</vt:lpstr>
      <vt:lpstr>ОСОБЕННОСТИ ДИЕТЫ «СТОЛ №5»</vt:lpstr>
      <vt:lpstr> Диета №5 </vt:lpstr>
      <vt:lpstr> Диета №5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Windows</dc:creator>
  <cp:keywords/>
  <dc:description/>
  <cp:lastModifiedBy>Наталья Епифанова</cp:lastModifiedBy>
  <cp:revision>22</cp:revision>
  <dcterms:created xsi:type="dcterms:W3CDTF">2020-02-04T07:07:04Z</dcterms:created>
  <dcterms:modified xsi:type="dcterms:W3CDTF">2021-07-28T15:02:42Z</dcterms:modified>
  <cp:category/>
  <dc:identifier/>
  <cp:contentStatus/>
  <dc:language/>
  <cp:version/>
</cp:coreProperties>
</file>